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60" r:id="rId3"/>
  </p:sldMasterIdLst>
  <p:notesMasterIdLst>
    <p:notesMasterId r:id="rId25"/>
  </p:notesMasterIdLst>
  <p:sldIdLst>
    <p:sldId id="256" r:id="rId4"/>
    <p:sldId id="257" r:id="rId5"/>
    <p:sldId id="258" r:id="rId6"/>
    <p:sldId id="271" r:id="rId7"/>
    <p:sldId id="275" r:id="rId8"/>
    <p:sldId id="281" r:id="rId9"/>
    <p:sldId id="282" r:id="rId10"/>
    <p:sldId id="259" r:id="rId11"/>
    <p:sldId id="262" r:id="rId12"/>
    <p:sldId id="280" r:id="rId13"/>
    <p:sldId id="264" r:id="rId14"/>
    <p:sldId id="263" r:id="rId15"/>
    <p:sldId id="277" r:id="rId16"/>
    <p:sldId id="274" r:id="rId17"/>
    <p:sldId id="266" r:id="rId18"/>
    <p:sldId id="269" r:id="rId19"/>
    <p:sldId id="268" r:id="rId20"/>
    <p:sldId id="267" r:id="rId21"/>
    <p:sldId id="270" r:id="rId22"/>
    <p:sldId id="272" r:id="rId23"/>
    <p:sldId id="273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7" autoAdjust="0"/>
  </p:normalViewPr>
  <p:slideViewPr>
    <p:cSldViewPr>
      <p:cViewPr>
        <p:scale>
          <a:sx n="66" d="100"/>
          <a:sy n="66" d="100"/>
        </p:scale>
        <p:origin x="-15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347C-AC86-422B-915A-CD5C155BDAEE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F913-0AE9-4EF9-9D25-4260E0FF67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5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our</a:t>
            </a:r>
            <a:r>
              <a:rPr lang="nl-NL" dirty="0" smtClean="0"/>
              <a:t> society,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seems</a:t>
            </a:r>
            <a:r>
              <a:rPr lang="nl-NL" dirty="0" smtClean="0"/>
              <a:t> </a:t>
            </a:r>
            <a:r>
              <a:rPr lang="nl-NL" dirty="0" err="1" smtClean="0"/>
              <a:t>almost</a:t>
            </a:r>
            <a:r>
              <a:rPr lang="nl-NL" dirty="0" smtClean="0"/>
              <a:t> </a:t>
            </a:r>
            <a:r>
              <a:rPr lang="nl-NL" dirty="0" err="1" smtClean="0"/>
              <a:t>impossible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produce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satisfactory</a:t>
            </a:r>
            <a:r>
              <a:rPr lang="nl-NL" baseline="0" dirty="0" smtClean="0"/>
              <a:t> information systems.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software crisis has been </a:t>
            </a:r>
            <a:r>
              <a:rPr lang="nl-NL" baseline="0" dirty="0" err="1" smtClean="0"/>
              <a:t>around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since</a:t>
            </a:r>
            <a:r>
              <a:rPr lang="nl-NL" baseline="0" dirty="0" smtClean="0"/>
              <a:t> computers are </a:t>
            </a:r>
            <a:r>
              <a:rPr lang="nl-NL" baseline="0" dirty="0" err="1" smtClean="0"/>
              <a:t>being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organizations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administrative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purposes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I </a:t>
            </a:r>
            <a:r>
              <a:rPr lang="nl-NL" baseline="0" dirty="0" err="1" smtClean="0"/>
              <a:t>strongly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believe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formal</a:t>
            </a:r>
            <a:r>
              <a:rPr lang="nl-NL" baseline="0" dirty="0" smtClean="0"/>
              <a:t> software development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resolve this crisis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Relation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Algebras</a:t>
            </a:r>
            <a:r>
              <a:rPr lang="nl-NL" baseline="0" dirty="0" smtClean="0"/>
              <a:t> offer </a:t>
            </a:r>
            <a:r>
              <a:rPr lang="nl-NL" baseline="0" dirty="0" err="1" smtClean="0"/>
              <a:t>powerful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magic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make systems secure,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comply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belief has </a:t>
            </a:r>
            <a:r>
              <a:rPr lang="nl-NL" baseline="0" dirty="0" err="1" smtClean="0"/>
              <a:t>fueled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collective</a:t>
            </a:r>
            <a:r>
              <a:rPr lang="nl-NL" baseline="0" dirty="0" smtClean="0"/>
              <a:t> effort of a small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</a:t>
            </a:r>
            <a:r>
              <a:rPr lang="nl-NL" baseline="0" dirty="0" smtClean="0"/>
              <a:t> a software generator </a:t>
            </a:r>
            <a:r>
              <a:rPr lang="nl-NL" baseline="0" dirty="0" err="1" smtClean="0"/>
              <a:t>called</a:t>
            </a:r>
            <a:r>
              <a:rPr lang="nl-NL" baseline="0" dirty="0" smtClean="0"/>
              <a:t> Ampersand.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6F913-0AE9-4EF9-9D25-4260E0FF67F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76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6F913-0AE9-4EF9-9D25-4260E0FF67F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7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6F913-0AE9-4EF9-9D25-4260E0FF67F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75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58775"/>
            <a:ext cx="7629525" cy="1079500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nl-NL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628775"/>
            <a:ext cx="7629525" cy="18002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26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714E8093-9F13-D247-954F-6FF5C9F3262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02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2500" y="274638"/>
            <a:ext cx="1758950" cy="5170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124450" cy="5170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9FF944BC-91D9-BF40-BADF-1D894921A73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90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58775"/>
            <a:ext cx="7629525" cy="1079500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nl-NL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628775"/>
            <a:ext cx="7629525" cy="18002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26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056AC667-D4DA-CA4F-8307-7A609360582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C3752742-713C-2D4C-8CA8-5FCE54FB704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2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4417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600200"/>
            <a:ext cx="34417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12BE89DA-25C4-B54D-8531-A03C495F3D8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1229321E-2029-E049-AEED-DB47073524F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0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1333412D-0223-FE42-9005-E5729AB1A25A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5006AFFD-7C1C-C541-90BD-CD1271A0B03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20A0093F-4175-4141-9112-A2A6CCFB0C3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0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056AC667-D4DA-CA4F-8307-7A609360582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35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2A81E1A2-777E-3D4A-893B-A8FFEC826CFB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17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714E8093-9F13-D247-954F-6FF5C9F32629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23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2500" y="274638"/>
            <a:ext cx="1758950" cy="5170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124450" cy="5170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Pagina </a:t>
            </a:r>
            <a:fld id="{9FF944BC-91D9-BF40-BADF-1D894921A73C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09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34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890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1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457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56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91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C3752742-713C-2D4C-8CA8-5FCE54FB704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025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81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07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235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50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4417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600200"/>
            <a:ext cx="34417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12BE89DA-25C4-B54D-8531-A03C495F3D8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78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1229321E-2029-E049-AEED-DB47073524F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1333412D-0223-FE42-9005-E5729AB1A25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4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5006AFFD-7C1C-C541-90BD-CD1271A0B03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44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20A0093F-4175-4141-9112-A2A6CCFB0C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3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Pagina </a:t>
            </a:r>
            <a:fld id="{2A81E1A2-777E-3D4A-893B-A8FFEC826CF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61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03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0358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083300"/>
            <a:ext cx="46085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245225"/>
            <a:ext cx="2133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Pagina </a:t>
            </a:r>
            <a:fld id="{1AF0AD01-C70F-0544-85AA-0F08D04375D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5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19138" indent="-358775" algn="l" rtl="0" eaLnBrk="0" fontAlgn="base" hangingPunct="0">
        <a:spcBef>
          <a:spcPct val="5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ＭＳ Ｐゴシック" charset="0"/>
        </a:defRPr>
      </a:lvl2pPr>
      <a:lvl3pPr marL="1079500" indent="-358775" algn="l" rtl="0" eaLnBrk="0" fontAlgn="base" hangingPunct="0">
        <a:spcBef>
          <a:spcPct val="5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</a:defRPr>
      </a:lvl3pPr>
      <a:lvl4pPr marL="1439863" indent="-358775" algn="l" rtl="0" eaLnBrk="0" fontAlgn="base" hangingPunct="0">
        <a:spcBef>
          <a:spcPct val="5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charset="0"/>
        </a:defRPr>
      </a:lvl4pPr>
      <a:lvl5pPr marL="1798638" indent="-358775" algn="l" rtl="0" eaLnBrk="0" fontAlgn="base" hangingPunct="0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03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0358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083300"/>
            <a:ext cx="46085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245225"/>
            <a:ext cx="2133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000000"/>
                </a:solidFill>
                <a:ea typeface="ＭＳ Ｐゴシック" charset="0"/>
              </a:rPr>
              <a:t>Pagina </a:t>
            </a:r>
            <a:fld id="{1AF0AD01-C70F-0544-85AA-0F08D04375DC}" type="slidenum">
              <a:rPr lang="nl-NL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5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19138" indent="-358775" algn="l" rtl="0" eaLnBrk="0" fontAlgn="base" hangingPunct="0">
        <a:spcBef>
          <a:spcPct val="5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ＭＳ Ｐゴシック" charset="0"/>
        </a:defRPr>
      </a:lvl2pPr>
      <a:lvl3pPr marL="1079500" indent="-358775" algn="l" rtl="0" eaLnBrk="0" fontAlgn="base" hangingPunct="0">
        <a:spcBef>
          <a:spcPct val="5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</a:defRPr>
      </a:lvl3pPr>
      <a:lvl4pPr marL="1439863" indent="-358775" algn="l" rtl="0" eaLnBrk="0" fontAlgn="base" hangingPunct="0">
        <a:spcBef>
          <a:spcPct val="5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charset="0"/>
        </a:defRPr>
      </a:lvl4pPr>
      <a:lvl5pPr marL="1798638" indent="-358775" algn="l" rtl="0" eaLnBrk="0" fontAlgn="base" hangingPunct="0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E310-AB2A-4BDF-B29E-D9F2A7B289DD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FD83-8295-4C96-8FFD-58CB4E200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99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mpersandJunkFiles\SwitchBoardCreate_32TTexts_32for_32placeholders_32_40if_32necessary_4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AmpersandPrototypes/Hawaii/#/Over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D:\git\ampersand-models\Hawaii\Hawaii.ad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AmpersandPrototypes/Mirror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043659"/>
          </a:xfrm>
        </p:spPr>
        <p:txBody>
          <a:bodyPr>
            <a:normAutofit/>
          </a:bodyPr>
          <a:lstStyle/>
          <a:p>
            <a:r>
              <a:rPr lang="en-US" dirty="0" smtClean="0"/>
              <a:t>Software Development</a:t>
            </a:r>
            <a:br>
              <a:rPr lang="en-US" dirty="0" smtClean="0"/>
            </a:br>
            <a:r>
              <a:rPr lang="en-US" dirty="0" smtClean="0"/>
              <a:t>in Relation Algebra</a:t>
            </a:r>
            <a:br>
              <a:rPr lang="en-US" dirty="0" smtClean="0"/>
            </a:br>
            <a:r>
              <a:rPr lang="en-US" dirty="0" smtClean="0"/>
              <a:t>with Ampersand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8064896" cy="1442729"/>
          </a:xfrm>
        </p:spPr>
        <p:txBody>
          <a:bodyPr>
            <a:normAutofit/>
          </a:bodyPr>
          <a:lstStyle/>
          <a:p>
            <a:r>
              <a:rPr lang="nl-NL" dirty="0" err="1" smtClean="0"/>
              <a:t>using</a:t>
            </a:r>
            <a:r>
              <a:rPr lang="nl-NL" dirty="0" smtClean="0"/>
              <a:t> RA as a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generating</a:t>
            </a:r>
            <a:r>
              <a:rPr lang="nl-NL" dirty="0" smtClean="0"/>
              <a:t> complete information systems</a:t>
            </a:r>
            <a:r>
              <a:rPr lang="nl-NL" dirty="0" smtClean="0"/>
              <a:t>.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323528" y="5690381"/>
            <a:ext cx="484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Stef Joosten (Open </a:t>
            </a:r>
            <a:r>
              <a:rPr lang="nl-NL" b="1" dirty="0" smtClean="0"/>
              <a:t>University </a:t>
            </a:r>
            <a:r>
              <a:rPr lang="nl-NL" b="1" dirty="0"/>
              <a:t>NL, Ordina)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036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Events </a:t>
            </a:r>
            <a:r>
              <a:rPr lang="nl-NL" dirty="0" err="1" smtClean="0"/>
              <a:t>that</a:t>
            </a:r>
            <a:r>
              <a:rPr lang="nl-NL" dirty="0" smtClean="0"/>
              <a:t> change </a:t>
            </a:r>
            <a:r>
              <a:rPr lang="nl-NL" dirty="0" err="1" smtClean="0"/>
              <a:t>population</a:t>
            </a:r>
            <a:r>
              <a:rPr lang="nl-NL" dirty="0" smtClean="0"/>
              <a:t> affect </a:t>
            </a:r>
            <a:r>
              <a:rPr lang="nl-NL" dirty="0" err="1" smtClean="0"/>
              <a:t>rules</a:t>
            </a:r>
            <a:r>
              <a:rPr lang="nl-NL" dirty="0" smtClean="0"/>
              <a:t>…</a:t>
            </a:r>
            <a:endParaRPr lang="nl-NL" dirty="0"/>
          </a:p>
        </p:txBody>
      </p:sp>
      <p:grpSp>
        <p:nvGrpSpPr>
          <p:cNvPr id="19" name="Groep 18"/>
          <p:cNvGrpSpPr/>
          <p:nvPr/>
        </p:nvGrpSpPr>
        <p:grpSpPr>
          <a:xfrm>
            <a:off x="1583849" y="1768170"/>
            <a:ext cx="4263718" cy="2598762"/>
            <a:chOff x="2135341" y="1979548"/>
            <a:chExt cx="4263718" cy="2598762"/>
          </a:xfrm>
        </p:grpSpPr>
        <p:sp>
          <p:nvSpPr>
            <p:cNvPr id="4" name="Ovaal 3"/>
            <p:cNvSpPr/>
            <p:nvPr/>
          </p:nvSpPr>
          <p:spPr>
            <a:xfrm>
              <a:off x="2469253" y="2634094"/>
              <a:ext cx="3672408" cy="1944216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200" dirty="0"/>
                <a:t>r</a:t>
              </a:r>
              <a:r>
                <a:rPr lang="nl-NL" sz="3200" dirty="0" smtClean="0"/>
                <a:t> </a:t>
              </a:r>
              <a:r>
                <a:rPr lang="nl-NL" sz="3200" dirty="0" smtClean="0">
                  <a:sym typeface="Symbol"/>
                </a:rPr>
                <a:t> s  t</a:t>
              </a:r>
              <a:endParaRPr lang="nl-NL" sz="3200" dirty="0"/>
            </a:p>
          </p:txBody>
        </p:sp>
        <p:cxnSp>
          <p:nvCxnSpPr>
            <p:cNvPr id="6" name="Rechte verbindingslijn met pijl 5"/>
            <p:cNvCxnSpPr/>
            <p:nvPr/>
          </p:nvCxnSpPr>
          <p:spPr>
            <a:xfrm>
              <a:off x="2627784" y="2634094"/>
              <a:ext cx="864096" cy="86691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met pijl 6"/>
            <p:cNvCxnSpPr/>
            <p:nvPr/>
          </p:nvCxnSpPr>
          <p:spPr>
            <a:xfrm>
              <a:off x="4122057" y="2348880"/>
              <a:ext cx="183400" cy="11521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/>
            <p:cNvCxnSpPr/>
            <p:nvPr/>
          </p:nvCxnSpPr>
          <p:spPr>
            <a:xfrm flipH="1">
              <a:off x="5075171" y="2634094"/>
              <a:ext cx="792973" cy="7592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2135341" y="2264762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Ins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3813014" y="1979548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Ins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868144" y="2264762"/>
              <a:ext cx="530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Del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5149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8343" y="390752"/>
            <a:ext cx="2098576" cy="2822224"/>
          </a:xfrm>
        </p:spPr>
        <p:txBody>
          <a:bodyPr/>
          <a:lstStyle/>
          <a:p>
            <a:r>
              <a:rPr lang="nl-NL" dirty="0" smtClean="0"/>
              <a:t>Event Flow (</a:t>
            </a:r>
            <a:r>
              <a:rPr lang="nl-NL" b="0" dirty="0" err="1" smtClean="0"/>
              <a:t>e</a:t>
            </a:r>
            <a:r>
              <a:rPr lang="nl-NL" dirty="0" err="1" smtClean="0"/>
              <a:t>xample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Picture 2" descr="C:\Users\sjo\Dropbox\Publication\event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2" y="419178"/>
            <a:ext cx="5395912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nl-NL" dirty="0" err="1" smtClean="0"/>
              <a:t>ExecEngine</a:t>
            </a:r>
            <a:r>
              <a:rPr lang="nl-NL" dirty="0" smtClean="0"/>
              <a:t> run </a:t>
            </a:r>
            <a:r>
              <a:rPr lang="nl-NL" dirty="0" err="1" smtClean="0"/>
              <a:t>started</a:t>
            </a:r>
            <a:endParaRPr lang="nl-NL" dirty="0" smtClean="0"/>
          </a:p>
          <a:p>
            <a:r>
              <a:rPr lang="nl-NL" dirty="0" err="1" smtClean="0"/>
              <a:t>ExecEngine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’</a:t>
            </a:r>
            <a:r>
              <a:rPr lang="nl-NL" dirty="0" err="1" smtClean="0"/>
              <a:t>signal</a:t>
            </a:r>
            <a:r>
              <a:rPr lang="nl-NL" dirty="0" smtClean="0"/>
              <a:t> </a:t>
            </a:r>
            <a:r>
              <a:rPr lang="nl-NL" dirty="0" err="1" smtClean="0"/>
              <a:t>phrase</a:t>
            </a:r>
            <a:r>
              <a:rPr lang="nl-NL" dirty="0" smtClean="0"/>
              <a:t> update’</a:t>
            </a:r>
          </a:p>
          <a:p>
            <a:r>
              <a:rPr lang="nl-NL" dirty="0" err="1" smtClean="0"/>
              <a:t>InsPair</a:t>
            </a:r>
            <a:r>
              <a:rPr lang="nl-NL" dirty="0" smtClean="0"/>
              <a:t>(resetS,Statement,Stat623,Statement,Stat623)</a:t>
            </a:r>
          </a:p>
          <a:p>
            <a:r>
              <a:rPr lang="nl-NL" dirty="0" err="1" smtClean="0"/>
              <a:t>ExecEngine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’flush </a:t>
            </a:r>
            <a:r>
              <a:rPr lang="nl-NL" dirty="0" err="1" smtClean="0"/>
              <a:t>substitutions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DelPair</a:t>
            </a:r>
            <a:r>
              <a:rPr lang="nl-NL" dirty="0" smtClean="0"/>
              <a:t>(substituted,Binding,Bind625,Statement,Stat623)</a:t>
            </a:r>
          </a:p>
          <a:p>
            <a:r>
              <a:rPr lang="nl-NL" dirty="0" err="1" smtClean="0"/>
              <a:t>ExecEngine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’reset statement </a:t>
            </a:r>
            <a:r>
              <a:rPr lang="nl-NL" dirty="0" err="1" smtClean="0"/>
              <a:t>text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InsPair</a:t>
            </a:r>
            <a:r>
              <a:rPr lang="nl-NL" dirty="0" smtClean="0"/>
              <a:t>(stmtShowText,Statement,Stat623,StmtText,”The employee, [</a:t>
            </a:r>
            <a:r>
              <a:rPr lang="nl-NL" dirty="0" err="1" smtClean="0"/>
              <a:t>emp</a:t>
            </a:r>
            <a:r>
              <a:rPr lang="nl-NL" dirty="0" smtClean="0"/>
              <a:t>], is </a:t>
            </a:r>
            <a:r>
              <a:rPr lang="nl-NL" dirty="0" err="1" smtClean="0"/>
              <a:t>entitled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[</a:t>
            </a:r>
            <a:r>
              <a:rPr lang="nl-NL" dirty="0" err="1" smtClean="0"/>
              <a:t>increase</a:t>
            </a:r>
            <a:r>
              <a:rPr lang="nl-NL" dirty="0" smtClean="0"/>
              <a:t>].”)</a:t>
            </a:r>
          </a:p>
          <a:p>
            <a:r>
              <a:rPr lang="nl-NL" dirty="0" err="1" smtClean="0"/>
              <a:t>ExecEngine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’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initializing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DelPair</a:t>
            </a:r>
            <a:r>
              <a:rPr lang="nl-NL" dirty="0" smtClean="0"/>
              <a:t>(resetS,Statement,Stat623,Statement,Stat623)</a:t>
            </a:r>
          </a:p>
          <a:p>
            <a:r>
              <a:rPr lang="nl-NL" dirty="0" err="1" smtClean="0"/>
              <a:t>ExecEngine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’</a:t>
            </a:r>
            <a:r>
              <a:rPr lang="nl-NL" dirty="0" err="1" smtClean="0"/>
              <a:t>substitute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InsPair</a:t>
            </a:r>
            <a:r>
              <a:rPr lang="nl-NL" dirty="0" smtClean="0"/>
              <a:t>(stmtShowText,Statement,Stat623,StmtText, “The employee, James, is </a:t>
            </a:r>
            <a:r>
              <a:rPr lang="nl-NL" dirty="0" err="1" smtClean="0"/>
              <a:t>entitled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[</a:t>
            </a:r>
            <a:r>
              <a:rPr lang="nl-NL" dirty="0" err="1" smtClean="0"/>
              <a:t>increase</a:t>
            </a:r>
            <a:r>
              <a:rPr lang="nl-NL" dirty="0" smtClean="0"/>
              <a:t>]”.)</a:t>
            </a:r>
          </a:p>
          <a:p>
            <a:r>
              <a:rPr lang="nl-NL" dirty="0" err="1" smtClean="0"/>
              <a:t>InsPair</a:t>
            </a:r>
            <a:r>
              <a:rPr lang="nl-NL" dirty="0" smtClean="0"/>
              <a:t>(substituted,Binding,Bind625,Statement,Stat623)</a:t>
            </a:r>
          </a:p>
          <a:p>
            <a:r>
              <a:rPr lang="nl-NL" dirty="0" err="1" smtClean="0"/>
              <a:t>ExecEngine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’</a:t>
            </a:r>
            <a:r>
              <a:rPr lang="nl-NL" dirty="0" err="1" smtClean="0"/>
              <a:t>fill</a:t>
            </a:r>
            <a:r>
              <a:rPr lang="nl-NL" dirty="0" smtClean="0"/>
              <a:t> </a:t>
            </a:r>
            <a:r>
              <a:rPr lang="nl-NL" dirty="0" err="1" smtClean="0"/>
              <a:t>shownPhrase</a:t>
            </a:r>
            <a:r>
              <a:rPr lang="nl-NL" dirty="0" smtClean="0"/>
              <a:t>’</a:t>
            </a:r>
          </a:p>
          <a:p>
            <a:r>
              <a:rPr lang="nl-NL" dirty="0" err="1" smtClean="0"/>
              <a:t>InsPair</a:t>
            </a:r>
            <a:r>
              <a:rPr lang="nl-NL" dirty="0" smtClean="0"/>
              <a:t>(shownPhrase,Binding,Bind625,Phrase,James)</a:t>
            </a:r>
          </a:p>
          <a:p>
            <a:r>
              <a:rPr lang="nl-NL" dirty="0" err="1" smtClean="0"/>
              <a:t>ExecEngine</a:t>
            </a:r>
            <a:r>
              <a:rPr lang="nl-NL" dirty="0" smtClean="0"/>
              <a:t> run </a:t>
            </a:r>
            <a:r>
              <a:rPr lang="nl-NL" dirty="0" err="1" smtClean="0"/>
              <a:t>completed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68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:  </a:t>
            </a:r>
            <a:r>
              <a:rPr lang="nl-NL" dirty="0" err="1" smtClean="0"/>
              <a:t>signal</a:t>
            </a:r>
            <a:r>
              <a:rPr lang="nl-NL" dirty="0" smtClean="0"/>
              <a:t> </a:t>
            </a:r>
            <a:r>
              <a:rPr lang="nl-NL" dirty="0" err="1" smtClean="0"/>
              <a:t>phrase</a:t>
            </a:r>
            <a:r>
              <a:rPr lang="nl-NL" dirty="0" smtClean="0"/>
              <a:t> update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I[Statement]/\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inStatement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differB;substituted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|-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Meaning </a:t>
            </a:r>
            <a:r>
              <a:rPr lang="en-US" dirty="0" smtClean="0"/>
              <a:t>(in prose)</a:t>
            </a:r>
          </a:p>
          <a:p>
            <a:r>
              <a:rPr lang="en-US" dirty="0" smtClean="0"/>
              <a:t>If a binding that has been substituted in a statement by a different text than its current value, the statement must be reset.</a:t>
            </a:r>
          </a:p>
          <a:p>
            <a:r>
              <a:rPr lang="en-US" dirty="0" smtClean="0"/>
              <a:t>When violated, it is satisfied by inserting all violations into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r>
              <a:rPr lang="en-US" dirty="0" smtClean="0"/>
              <a:t>. This is done by custom-made code: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9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ROLE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ExecEngine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MAINTAINS "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update"</a:t>
            </a:r>
          </a:p>
          <a:p>
            <a:pPr marL="0" indent="0">
              <a:buNone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RULE "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update": </a:t>
            </a:r>
          </a:p>
          <a:p>
            <a:pPr marL="0" indent="0">
              <a:buNone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I[Statement]/\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inStatement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differB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l-N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substituted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|-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VIOLATION 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TXT "{EX} </a:t>
            </a:r>
            <a:r>
              <a:rPr lang="nl-N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InsPair;resetS;Statement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;"</a:t>
            </a:r>
          </a:p>
          <a:p>
            <a:pPr marL="0" indent="0">
              <a:buNone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, TGT 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I, TXT ";Statement;", TGT 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marL="0" indent="0">
              <a:buNone/>
            </a:pP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nl-N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6408142"/>
          </a:xfrm>
        </p:spPr>
        <p:txBody>
          <a:bodyPr/>
          <a:lstStyle/>
          <a:p>
            <a:r>
              <a:rPr lang="nl-NL" dirty="0" smtClean="0"/>
              <a:t>Event Flow </a:t>
            </a:r>
            <a:r>
              <a:rPr lang="nl-NL" sz="3200" dirty="0" smtClean="0"/>
              <a:t>(</a:t>
            </a:r>
            <a:r>
              <a:rPr lang="nl-NL" sz="3200" dirty="0" err="1" smtClean="0"/>
              <a:t>example</a:t>
            </a:r>
            <a:r>
              <a:rPr lang="nl-NL" sz="3200" dirty="0" smtClean="0"/>
              <a:t>)</a:t>
            </a:r>
            <a:endParaRPr lang="nl-NL" sz="3200" dirty="0"/>
          </a:p>
        </p:txBody>
      </p:sp>
      <p:pic>
        <p:nvPicPr>
          <p:cNvPr id="4" name="Picture 2" descr="C:\Users\sjo\Dropbox\Publication\event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47" y="404664"/>
            <a:ext cx="5395912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Problem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derive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repair</a:t>
            </a:r>
            <a:r>
              <a:rPr lang="nl-NL" dirty="0" smtClean="0"/>
              <a:t> actions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generate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code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restoring</a:t>
            </a:r>
            <a:r>
              <a:rPr lang="nl-NL" dirty="0" smtClean="0"/>
              <a:t> </a:t>
            </a:r>
            <a:r>
              <a:rPr lang="nl-NL" dirty="0" err="1" smtClean="0"/>
              <a:t>invariants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2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Various</a:t>
            </a:r>
            <a:r>
              <a:rPr lang="nl-NL" dirty="0" smtClean="0"/>
              <a:t> options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satisfying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I[Statement]/\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inStatement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~;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differB;substituted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|- 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endParaRPr lang="en-US" sz="21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Possibilities:</a:t>
            </a:r>
          </a:p>
          <a:p>
            <a:r>
              <a:rPr lang="en-US" dirty="0" smtClean="0"/>
              <a:t>delete the statement that must be reset;</a:t>
            </a:r>
          </a:p>
          <a:p>
            <a:r>
              <a:rPr lang="en-US" dirty="0" smtClean="0"/>
              <a:t>remove pair from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inStatement</a:t>
            </a:r>
            <a:r>
              <a:rPr lang="en-US" dirty="0" smtClean="0"/>
              <a:t>, 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differB</a:t>
            </a:r>
            <a:r>
              <a:rPr lang="en-US" dirty="0" smtClean="0"/>
              <a:t>,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substituted</a:t>
            </a:r>
            <a:r>
              <a:rPr lang="en-US" dirty="0" smtClean="0"/>
              <a:t>;</a:t>
            </a:r>
          </a:p>
          <a:p>
            <a:r>
              <a:rPr lang="en-US" dirty="0" smtClean="0"/>
              <a:t>insert the violation in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Switchboard diagram: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 “switchboard diagram” is a </a:t>
            </a:r>
            <a:r>
              <a:rPr lang="nl-NL" dirty="0" err="1" smtClean="0"/>
              <a:t>graphical</a:t>
            </a:r>
            <a:r>
              <a:rPr lang="nl-NL" dirty="0" smtClean="0"/>
              <a:t> </a:t>
            </a:r>
            <a:r>
              <a:rPr lang="nl-NL" dirty="0" err="1" smtClean="0"/>
              <a:t>impression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shows </a:t>
            </a:r>
            <a:r>
              <a:rPr lang="nl-NL" dirty="0" err="1" smtClean="0"/>
              <a:t>how</a:t>
            </a:r>
            <a:r>
              <a:rPr lang="nl-NL" dirty="0" smtClean="0"/>
              <a:t> events </a:t>
            </a:r>
            <a:r>
              <a:rPr lang="nl-NL" dirty="0" err="1" smtClean="0"/>
              <a:t>may</a:t>
            </a:r>
            <a:r>
              <a:rPr lang="nl-NL" dirty="0" smtClean="0"/>
              <a:t> affect </a:t>
            </a:r>
            <a:r>
              <a:rPr lang="nl-NL" dirty="0" err="1" smtClean="0"/>
              <a:t>rules</a:t>
            </a:r>
            <a:r>
              <a:rPr lang="nl-NL" dirty="0" smtClean="0"/>
              <a:t>. It </a:t>
            </a:r>
            <a:r>
              <a:rPr lang="nl-NL" dirty="0" err="1" smtClean="0"/>
              <a:t>also</a:t>
            </a:r>
            <a:r>
              <a:rPr lang="nl-NL" dirty="0" smtClean="0"/>
              <a:t> shows events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restore</a:t>
            </a:r>
            <a:r>
              <a:rPr lang="nl-NL" dirty="0" smtClean="0"/>
              <a:t> these </a:t>
            </a:r>
            <a:r>
              <a:rPr lang="nl-NL" dirty="0" err="1" smtClean="0"/>
              <a:t>rules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The event flow (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) </a:t>
            </a:r>
            <a:r>
              <a:rPr lang="nl-NL" dirty="0" err="1" smtClean="0"/>
              <a:t>corresponds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path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a </a:t>
            </a:r>
            <a:r>
              <a:rPr lang="nl-NL" dirty="0" err="1" smtClean="0"/>
              <a:t>succession</a:t>
            </a:r>
            <a:r>
              <a:rPr lang="nl-NL" dirty="0" smtClean="0"/>
              <a:t> of switchboards</a:t>
            </a:r>
            <a:endParaRPr lang="nl-NL" dirty="0"/>
          </a:p>
        </p:txBody>
      </p:sp>
      <p:sp>
        <p:nvSpPr>
          <p:cNvPr id="4" name="Schuine rand 3">
            <a:hlinkClick r:id="rId3" action="ppaction://hlinkfile"/>
          </p:cNvPr>
          <p:cNvSpPr/>
          <p:nvPr/>
        </p:nvSpPr>
        <p:spPr>
          <a:xfrm>
            <a:off x="5724128" y="3212976"/>
            <a:ext cx="2304256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Partial</a:t>
            </a:r>
            <a:r>
              <a:rPr lang="nl-NL" dirty="0" smtClean="0"/>
              <a:t> Switchboard </a:t>
            </a:r>
            <a:r>
              <a:rPr lang="nl-NL" dirty="0" err="1" smtClean="0"/>
              <a:t>Example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45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Challenge: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Practical </a:t>
            </a:r>
            <a:r>
              <a:rPr lang="nl-NL" dirty="0" err="1" smtClean="0"/>
              <a:t>algorithms</a:t>
            </a:r>
            <a:endParaRPr lang="nl-NL" dirty="0"/>
          </a:p>
          <a:p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helping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Ampersand </a:t>
            </a:r>
            <a:r>
              <a:rPr lang="nl-NL" dirty="0" err="1" smtClean="0"/>
              <a:t>programmer</a:t>
            </a:r>
            <a:endParaRPr lang="nl-NL" dirty="0" smtClean="0"/>
          </a:p>
          <a:p>
            <a:r>
              <a:rPr lang="nl-NL" dirty="0" smtClean="0"/>
              <a:t>at </a:t>
            </a:r>
            <a:r>
              <a:rPr lang="nl-NL" dirty="0" err="1" smtClean="0"/>
              <a:t>compile</a:t>
            </a:r>
            <a:r>
              <a:rPr lang="nl-NL" dirty="0" smtClean="0"/>
              <a:t> time</a:t>
            </a:r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generate</a:t>
            </a:r>
            <a:r>
              <a:rPr lang="nl-NL" dirty="0" smtClean="0"/>
              <a:t> code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applications</a:t>
            </a:r>
            <a:r>
              <a:rPr lang="nl-NL" dirty="0" smtClean="0"/>
              <a:t> </a:t>
            </a:r>
            <a:r>
              <a:rPr lang="nl-NL" sz="2800" dirty="0" smtClean="0"/>
              <a:t>(</a:t>
            </a:r>
            <a:r>
              <a:rPr lang="nl-NL" sz="2800" dirty="0" err="1" smtClean="0"/>
              <a:t>such</a:t>
            </a:r>
            <a:r>
              <a:rPr lang="nl-NL" sz="2800" dirty="0" smtClean="0"/>
              <a:t> as </a:t>
            </a:r>
            <a:r>
              <a:rPr lang="nl-NL" sz="2800" dirty="0" err="1" smtClean="0"/>
              <a:t>MirrorMe</a:t>
            </a:r>
            <a:r>
              <a:rPr lang="nl-NL" sz="2800" dirty="0" smtClean="0"/>
              <a:t>)</a:t>
            </a:r>
            <a:endParaRPr lang="nl-NL" dirty="0" smtClean="0"/>
          </a:p>
          <a:p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keeps</a:t>
            </a:r>
            <a:r>
              <a:rPr lang="nl-NL" dirty="0" smtClean="0"/>
              <a:t> </a:t>
            </a:r>
            <a:r>
              <a:rPr lang="nl-NL" dirty="0" err="1" smtClean="0"/>
              <a:t>invariants</a:t>
            </a:r>
            <a:r>
              <a:rPr lang="nl-NL" dirty="0" smtClean="0"/>
              <a:t> </a:t>
            </a:r>
            <a:r>
              <a:rPr lang="nl-NL" dirty="0" err="1" smtClean="0"/>
              <a:t>satisfied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Interested</a:t>
            </a:r>
            <a:r>
              <a:rPr lang="nl-NL" dirty="0" smtClean="0"/>
              <a:t>? </a:t>
            </a:r>
            <a:r>
              <a:rPr lang="nl-NL" dirty="0" err="1" smtClean="0"/>
              <a:t>Please</a:t>
            </a:r>
            <a:r>
              <a:rPr lang="nl-NL" dirty="0" smtClean="0"/>
              <a:t> contact stef.joosten@ou.nl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2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characterizes</a:t>
            </a:r>
            <a:r>
              <a:rPr lang="nl-NL" dirty="0" smtClean="0"/>
              <a:t> Ampersand?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smtClean="0"/>
              <a:t>algebra</a:t>
            </a:r>
          </a:p>
          <a:p>
            <a:r>
              <a:rPr lang="nl-NL" dirty="0" err="1"/>
              <a:t>heterogeneous</a:t>
            </a:r>
            <a:r>
              <a:rPr lang="nl-NL" dirty="0"/>
              <a:t> (</a:t>
            </a:r>
            <a:r>
              <a:rPr lang="nl-NL" dirty="0" err="1"/>
              <a:t>typed</a:t>
            </a:r>
            <a:r>
              <a:rPr lang="nl-NL" dirty="0"/>
              <a:t>)</a:t>
            </a:r>
            <a:endParaRPr lang="nl-NL" dirty="0" smtClean="0"/>
          </a:p>
          <a:p>
            <a:r>
              <a:rPr lang="nl-NL" dirty="0" err="1" smtClean="0"/>
              <a:t>specialization</a:t>
            </a:r>
            <a:endParaRPr lang="nl-NL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interpretation in sets of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one </a:t>
            </a:r>
            <a:r>
              <a:rPr lang="en-US" dirty="0"/>
              <a:t>interpretation in natural language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98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:\AmpersandJunkFiles\LogicalData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30"/>
            <a:ext cx="9144000" cy="65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:\AmpersandJunkFiles\LogicalData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4008"/>
            <a:ext cx="17290834" cy="123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Information Systems?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Micro </a:t>
            </a:r>
            <a:r>
              <a:rPr lang="nl-NL" dirty="0" err="1" smtClean="0"/>
              <a:t>example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err="1" smtClean="0"/>
              <a:t>Students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go on a trip must </a:t>
            </a:r>
            <a:r>
              <a:rPr lang="nl-NL" dirty="0" err="1" smtClean="0"/>
              <a:t>qualify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passing </a:t>
            </a:r>
            <a:r>
              <a:rPr lang="nl-NL" dirty="0" err="1" smtClean="0"/>
              <a:t>particular</a:t>
            </a:r>
            <a:r>
              <a:rPr lang="nl-NL" dirty="0" smtClean="0"/>
              <a:t> courses.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An information system:</a:t>
            </a:r>
          </a:p>
          <a:p>
            <a:pPr lvl="1"/>
            <a:r>
              <a:rPr lang="nl-NL" dirty="0" smtClean="0"/>
              <a:t>has a database (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allow</a:t>
            </a:r>
            <a:r>
              <a:rPr lang="nl-NL" dirty="0" smtClean="0"/>
              <a:t> </a:t>
            </a:r>
            <a:r>
              <a:rPr lang="nl-NL" dirty="0" err="1" smtClean="0"/>
              <a:t>simultaneous</a:t>
            </a:r>
            <a:r>
              <a:rPr lang="nl-NL" dirty="0" smtClean="0"/>
              <a:t> users)</a:t>
            </a:r>
          </a:p>
          <a:p>
            <a:pPr lvl="1"/>
            <a:r>
              <a:rPr lang="nl-NL" dirty="0" smtClean="0"/>
              <a:t>has interfaces (</a:t>
            </a:r>
            <a:r>
              <a:rPr lang="nl-NL" dirty="0" err="1" smtClean="0"/>
              <a:t>to</a:t>
            </a:r>
            <a:r>
              <a:rPr lang="nl-NL" dirty="0" smtClean="0"/>
              <a:t> view </a:t>
            </a:r>
            <a:r>
              <a:rPr lang="nl-NL" dirty="0" err="1" smtClean="0"/>
              <a:t>the</a:t>
            </a:r>
            <a:r>
              <a:rPr lang="nl-NL" dirty="0" smtClean="0"/>
              <a:t> right data)</a:t>
            </a:r>
          </a:p>
          <a:p>
            <a:pPr lvl="1"/>
            <a:r>
              <a:rPr lang="nl-NL" dirty="0" smtClean="0"/>
              <a:t>has </a:t>
            </a:r>
            <a:r>
              <a:rPr lang="nl-NL" dirty="0" err="1" smtClean="0"/>
              <a:t>rules</a:t>
            </a:r>
            <a:r>
              <a:rPr lang="nl-NL" dirty="0" smtClean="0"/>
              <a:t> (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comply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business </a:t>
            </a:r>
            <a:r>
              <a:rPr lang="nl-NL" dirty="0" err="1" smtClean="0"/>
              <a:t>policies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Schuine rand 5"/>
          <p:cNvSpPr/>
          <p:nvPr/>
        </p:nvSpPr>
        <p:spPr>
          <a:xfrm>
            <a:off x="5934112" y="620688"/>
            <a:ext cx="2232248" cy="792088"/>
          </a:xfrm>
          <a:prstGeom prst="beve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hlinkClick r:id="rId2"/>
              </a:rPr>
              <a:t>Hawaii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19872" y="4581128"/>
            <a:ext cx="4608512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RELATION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[Subject*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RELATION pass[Subject*Student]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RELATION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attends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[Student*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RULE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attends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|- pass~/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VIOLATION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TXT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"Student ", SRC I, TXT " cannot go to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TGT I, TXT " without passing ", TGT required~)</a:t>
            </a:r>
          </a:p>
          <a:p>
            <a:pPr marL="0" indent="0">
              <a:spcBef>
                <a:spcPts val="0"/>
              </a:spcBef>
              <a:buNone/>
            </a:pP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Overview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'_SESSION'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TABS [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: V[SESSION*Student]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COLS [ "Student" : I[Student]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pass~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Qualify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pass~/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attends</a:t>
            </a: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, Subjects     : V[SESSION*Subject]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COLS [ "Subject" :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trip" :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pass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,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V[SESSION*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COLS [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subject" :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Qualifying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\pass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 "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registered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: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attends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]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]</a:t>
            </a:r>
          </a:p>
        </p:txBody>
      </p:sp>
      <p:sp>
        <p:nvSpPr>
          <p:cNvPr id="5" name="Schuine rand 4">
            <a:hlinkClick r:id="rId2" action="ppaction://hlinkfile"/>
          </p:cNvPr>
          <p:cNvSpPr/>
          <p:nvPr/>
        </p:nvSpPr>
        <p:spPr>
          <a:xfrm>
            <a:off x="6588224" y="260648"/>
            <a:ext cx="2304256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Real Source Code</a:t>
            </a: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7524328" y="1844824"/>
            <a:ext cx="936104" cy="64807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9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Rules are </a:t>
            </a:r>
            <a:r>
              <a:rPr lang="nl-NL" dirty="0" err="1" smtClean="0"/>
              <a:t>enforced</a:t>
            </a:r>
            <a:r>
              <a:rPr lang="nl-NL" smtClean="0"/>
              <a:t> in </a:t>
            </a:r>
            <a:r>
              <a:rPr lang="nl-NL" dirty="0" smtClean="0"/>
              <a:t>4 </a:t>
            </a:r>
            <a:r>
              <a:rPr lang="nl-NL" dirty="0" err="1" smtClean="0"/>
              <a:t>ways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 </a:t>
            </a:r>
            <a:r>
              <a:rPr lang="nl-NL" dirty="0" err="1" smtClean="0"/>
              <a:t>enforcement</a:t>
            </a:r>
            <a:endParaRPr lang="nl-NL" dirty="0" smtClean="0"/>
          </a:p>
          <a:p>
            <a:r>
              <a:rPr lang="nl-NL" dirty="0" smtClean="0"/>
              <a:t>Block </a:t>
            </a:r>
            <a:r>
              <a:rPr lang="nl-NL" dirty="0" err="1" smtClean="0"/>
              <a:t>upon</a:t>
            </a:r>
            <a:r>
              <a:rPr lang="nl-NL" dirty="0" smtClean="0"/>
              <a:t> </a:t>
            </a:r>
            <a:r>
              <a:rPr lang="nl-NL" dirty="0" err="1" smtClean="0"/>
              <a:t>violation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endParaRPr lang="nl-NL" dirty="0" smtClean="0"/>
          </a:p>
          <a:p>
            <a:r>
              <a:rPr lang="nl-NL" dirty="0" smtClean="0"/>
              <a:t>Let a user </a:t>
            </a:r>
            <a:r>
              <a:rPr lang="nl-NL" dirty="0" err="1" smtClean="0"/>
              <a:t>solve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violation</a:t>
            </a:r>
            <a:endParaRPr lang="nl-NL" dirty="0" smtClean="0"/>
          </a:p>
          <a:p>
            <a:r>
              <a:rPr lang="nl-NL" dirty="0" smtClean="0"/>
              <a:t>Automatic </a:t>
            </a:r>
            <a:r>
              <a:rPr lang="nl-NL" dirty="0" err="1" smtClean="0"/>
              <a:t>enforcement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compensation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8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Programming vs. Math </a:t>
            </a:r>
            <a:r>
              <a:rPr lang="nl-NL" dirty="0" err="1" smtClean="0"/>
              <a:t>notation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I[Statement]/\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inStatement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~;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differB;substituted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|- 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endParaRPr lang="en-US" sz="21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8453" y="2924944"/>
            <a:ext cx="8229600" cy="843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I[Statement]∩ 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inStatement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~;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differB;substituted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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resetS</a:t>
            </a:r>
            <a:endParaRPr lang="en-US" sz="2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Semantics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36557"/>
              </p:ext>
            </p:extLst>
          </p:nvPr>
        </p:nvGraphicFramePr>
        <p:xfrm>
          <a:off x="755650" y="1412776"/>
          <a:ext cx="70358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967"/>
                <a:gridCol w="3573567"/>
                <a:gridCol w="234526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Term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Interpretation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Name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</a:t>
                      </a:r>
                      <a:r>
                        <a:rPr lang="nl-NL" baseline="0" dirty="0" err="1" smtClean="0">
                          <a:sym typeface="Symbol"/>
                        </a:rPr>
                        <a:t>s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&gt;| 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r  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s}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union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r</a:t>
                      </a:r>
                      <a:r>
                        <a:rPr lang="nl-NL" baseline="0" dirty="0" err="1" smtClean="0">
                          <a:sym typeface="Symbol"/>
                        </a:rPr>
                        <a:t>s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&gt;| 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r  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s}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intersect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r </a:t>
                      </a:r>
                      <a:r>
                        <a:rPr lang="nl-NL" baseline="0" dirty="0" smtClean="0">
                          <a:sym typeface="Symbol"/>
                        </a:rPr>
                        <a:t>- s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&gt;| 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r  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s}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difference</a:t>
                      </a:r>
                      <a:endParaRPr lang="nl-NL" dirty="0" smtClean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-r</a:t>
                      </a:r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V</a:t>
                      </a:r>
                      <a:r>
                        <a:rPr lang="nl-NL" baseline="-25000" dirty="0" smtClean="0"/>
                        <a:t>AB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smtClean="0">
                          <a:sym typeface="Symbol"/>
                        </a:rPr>
                        <a:t>- r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complement</a:t>
                      </a:r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r;s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a,c</a:t>
                      </a:r>
                      <a:r>
                        <a:rPr lang="nl-NL" dirty="0" smtClean="0"/>
                        <a:t>&gt;| </a:t>
                      </a:r>
                      <a:r>
                        <a:rPr lang="nl-NL" dirty="0" smtClean="0">
                          <a:sym typeface="Symbol"/>
                        </a:rPr>
                        <a:t>b: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r  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b,c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s}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composition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r~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b,a</a:t>
                      </a:r>
                      <a:r>
                        <a:rPr lang="nl-NL" dirty="0" smtClean="0"/>
                        <a:t>&gt;| 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r }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inversion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r\s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b,c</a:t>
                      </a:r>
                      <a:r>
                        <a:rPr lang="nl-NL" dirty="0" smtClean="0"/>
                        <a:t>&gt;| </a:t>
                      </a:r>
                      <a:r>
                        <a:rPr lang="nl-NL" dirty="0" smtClean="0">
                          <a:sym typeface="Symbol"/>
                        </a:rPr>
                        <a:t>a: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r  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a,c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s}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right </a:t>
                      </a:r>
                      <a:r>
                        <a:rPr lang="nl-NL" dirty="0" err="1" smtClean="0"/>
                        <a:t>residual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r/s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&gt;| </a:t>
                      </a:r>
                      <a:r>
                        <a:rPr lang="nl-NL" dirty="0" smtClean="0">
                          <a:sym typeface="Symbol"/>
                        </a:rPr>
                        <a:t>c: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b,c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s   </a:t>
                      </a:r>
                      <a:r>
                        <a:rPr lang="nl-NL" dirty="0" smtClean="0"/>
                        <a:t>&lt;</a:t>
                      </a:r>
                      <a:r>
                        <a:rPr lang="nl-NL" dirty="0" err="1" smtClean="0"/>
                        <a:t>a,c</a:t>
                      </a:r>
                      <a:r>
                        <a:rPr lang="nl-NL" dirty="0" smtClean="0"/>
                        <a:t>&gt;</a:t>
                      </a:r>
                      <a:r>
                        <a:rPr lang="nl-NL" dirty="0" smtClean="0">
                          <a:sym typeface="Symbol"/>
                        </a:rPr>
                        <a:t>r}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left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residual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</a:t>
                      </a:r>
                      <a:r>
                        <a:rPr lang="nl-NL" baseline="-25000" dirty="0" smtClean="0"/>
                        <a:t>A</a:t>
                      </a:r>
                      <a:endParaRPr lang="nl-NL" baseline="-25000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a,a</a:t>
                      </a:r>
                      <a:r>
                        <a:rPr lang="nl-NL" dirty="0" smtClean="0"/>
                        <a:t>&gt;| </a:t>
                      </a:r>
                      <a:r>
                        <a:rPr lang="nl-NL" dirty="0" err="1" smtClean="0"/>
                        <a:t>a</a:t>
                      </a:r>
                      <a:r>
                        <a:rPr lang="nl-NL" dirty="0" err="1" smtClean="0">
                          <a:sym typeface="Symbol"/>
                        </a:rPr>
                        <a:t>A</a:t>
                      </a:r>
                      <a:r>
                        <a:rPr lang="nl-NL" dirty="0" smtClean="0">
                          <a:sym typeface="Symbol"/>
                        </a:rPr>
                        <a:t> }</a:t>
                      </a:r>
                      <a:endParaRPr lang="nl-NL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identity</a:t>
                      </a:r>
                      <a:endParaRPr lang="nl-NL" dirty="0"/>
                    </a:p>
                  </a:txBody>
                  <a:tcPr marL="78176" marR="781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V</a:t>
                      </a:r>
                      <a:r>
                        <a:rPr lang="nl-NL" baseline="-25000" dirty="0" smtClean="0"/>
                        <a:t>AB</a:t>
                      </a:r>
                      <a:endParaRPr lang="nl-NL" baseline="-25000" dirty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{&lt;</a:t>
                      </a:r>
                      <a:r>
                        <a:rPr lang="nl-NL" dirty="0" err="1" smtClean="0"/>
                        <a:t>a,b</a:t>
                      </a:r>
                      <a:r>
                        <a:rPr lang="nl-NL" dirty="0" smtClean="0"/>
                        <a:t>&gt;| </a:t>
                      </a:r>
                      <a:r>
                        <a:rPr lang="nl-NL" dirty="0" err="1" smtClean="0"/>
                        <a:t>a</a:t>
                      </a:r>
                      <a:r>
                        <a:rPr lang="nl-NL" dirty="0" err="1" smtClean="0">
                          <a:sym typeface="Symbol"/>
                        </a:rPr>
                        <a:t>A</a:t>
                      </a:r>
                      <a:r>
                        <a:rPr lang="nl-NL" dirty="0" smtClean="0">
                          <a:sym typeface="Symbol"/>
                        </a:rPr>
                        <a:t>  </a:t>
                      </a:r>
                      <a:r>
                        <a:rPr lang="nl-NL" dirty="0" err="1" smtClean="0"/>
                        <a:t>b</a:t>
                      </a:r>
                      <a:r>
                        <a:rPr lang="nl-NL" dirty="0" err="1" smtClean="0">
                          <a:sym typeface="Symbol"/>
                        </a:rPr>
                        <a:t>B</a:t>
                      </a:r>
                      <a:r>
                        <a:rPr lang="nl-NL" dirty="0" smtClean="0">
                          <a:sym typeface="Symbol"/>
                        </a:rPr>
                        <a:t>}</a:t>
                      </a:r>
                      <a:endParaRPr lang="nl-NL" dirty="0" smtClean="0"/>
                    </a:p>
                  </a:txBody>
                  <a:tcPr marL="78176" marR="78176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full </a:t>
                      </a:r>
                      <a:r>
                        <a:rPr lang="nl-NL" dirty="0" err="1" smtClean="0"/>
                        <a:t>relation</a:t>
                      </a:r>
                      <a:endParaRPr lang="nl-NL" dirty="0"/>
                    </a:p>
                  </a:txBody>
                  <a:tcPr marL="78176" marR="781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Argument Assistance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Larger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Legal professionals get help in building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arguments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en-US" dirty="0" err="1" smtClean="0"/>
              <a:t>MirrorMe</a:t>
            </a:r>
            <a:r>
              <a:rPr lang="en-US" dirty="0" smtClean="0"/>
              <a:t> implements argumentation principles, e.g. for legal reasoning (defeasible reasoning)</a:t>
            </a:r>
            <a:endParaRPr lang="nl-NL" dirty="0"/>
          </a:p>
        </p:txBody>
      </p:sp>
      <p:sp>
        <p:nvSpPr>
          <p:cNvPr id="6" name="Schuine rand 5">
            <a:hlinkClick r:id="rId3"/>
          </p:cNvPr>
          <p:cNvSpPr/>
          <p:nvPr/>
        </p:nvSpPr>
        <p:spPr>
          <a:xfrm>
            <a:off x="6034393" y="836712"/>
            <a:ext cx="2232248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 smtClean="0"/>
              <a:t>MirrorMe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191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Programming “in </a:t>
            </a:r>
            <a:r>
              <a:rPr lang="nl-NL" dirty="0" err="1" smtClean="0"/>
              <a:t>the</a:t>
            </a:r>
            <a:r>
              <a:rPr lang="nl-NL" dirty="0" smtClean="0"/>
              <a:t> small”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Substitution of placeholders</a:t>
            </a:r>
          </a:p>
          <a:p>
            <a:r>
              <a:rPr lang="en-US" dirty="0" smtClean="0"/>
              <a:t>Mechanism: The computer tries to keep every rule satisfied at all times</a:t>
            </a:r>
            <a:endParaRPr lang="nl-NL" dirty="0"/>
          </a:p>
          <a:p>
            <a:r>
              <a:rPr lang="nl-NL" dirty="0" smtClean="0"/>
              <a:t>Event: A </a:t>
            </a:r>
            <a:r>
              <a:rPr lang="nl-NL" dirty="0" err="1" smtClean="0"/>
              <a:t>relation</a:t>
            </a:r>
            <a:r>
              <a:rPr lang="nl-NL" dirty="0" smtClean="0"/>
              <a:t> changes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adding</a:t>
            </a:r>
            <a:r>
              <a:rPr lang="nl-NL" dirty="0" smtClean="0"/>
              <a:t> or </a:t>
            </a:r>
            <a:r>
              <a:rPr lang="nl-NL" dirty="0" err="1" smtClean="0"/>
              <a:t>deleting</a:t>
            </a:r>
            <a:r>
              <a:rPr lang="nl-NL" dirty="0" smtClean="0"/>
              <a:t> pairs. As a </a:t>
            </a:r>
            <a:r>
              <a:rPr lang="nl-NL" dirty="0" err="1" smtClean="0"/>
              <a:t>result</a:t>
            </a:r>
            <a:r>
              <a:rPr lang="nl-NL" dirty="0" smtClean="0"/>
              <a:t>, a </a:t>
            </a:r>
            <a:r>
              <a:rPr lang="nl-NL" dirty="0" err="1" smtClean="0"/>
              <a:t>rule</a:t>
            </a:r>
            <a:r>
              <a:rPr lang="nl-NL" dirty="0" smtClean="0"/>
              <a:t> </a:t>
            </a:r>
            <a:r>
              <a:rPr lang="nl-NL" dirty="0" err="1" smtClean="0"/>
              <a:t>might</a:t>
            </a:r>
            <a:r>
              <a:rPr lang="nl-NL" dirty="0" smtClean="0"/>
              <a:t> no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satisfied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Reaction</a:t>
            </a:r>
            <a:r>
              <a:rPr lang="nl-NL" dirty="0" smtClean="0"/>
              <a:t>: The computer changes (</a:t>
            </a:r>
            <a:r>
              <a:rPr lang="nl-NL" dirty="0" err="1" smtClean="0"/>
              <a:t>other</a:t>
            </a:r>
            <a:r>
              <a:rPr lang="nl-NL" dirty="0" smtClean="0"/>
              <a:t>) relations </a:t>
            </a:r>
            <a:r>
              <a:rPr lang="nl-NL" dirty="0" err="1" smtClean="0"/>
              <a:t>to</a:t>
            </a:r>
            <a:r>
              <a:rPr lang="nl-NL" dirty="0" smtClean="0"/>
              <a:t> “</a:t>
            </a:r>
            <a:r>
              <a:rPr lang="nl-NL" dirty="0" err="1" smtClean="0"/>
              <a:t>restore</a:t>
            </a:r>
            <a:r>
              <a:rPr lang="nl-NL" dirty="0" smtClean="0"/>
              <a:t> </a:t>
            </a:r>
            <a:r>
              <a:rPr lang="nl-NL" dirty="0" err="1" smtClean="0"/>
              <a:t>invariance</a:t>
            </a:r>
            <a:r>
              <a:rPr lang="nl-NL" dirty="0" smtClean="0"/>
              <a:t>”.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8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U witte achtergrond">
  <a:themeElements>
    <a:clrScheme name="OU witte achtergrond 1">
      <a:dk1>
        <a:srgbClr val="000000"/>
      </a:dk1>
      <a:lt1>
        <a:srgbClr val="FFFFFF"/>
      </a:lt1>
      <a:dk2>
        <a:srgbClr val="CD0921"/>
      </a:dk2>
      <a:lt2>
        <a:srgbClr val="808080"/>
      </a:lt2>
      <a:accent1>
        <a:srgbClr val="494949"/>
      </a:accent1>
      <a:accent2>
        <a:srgbClr val="F85266"/>
      </a:accent2>
      <a:accent3>
        <a:srgbClr val="FFFFFF"/>
      </a:accent3>
      <a:accent4>
        <a:srgbClr val="000000"/>
      </a:accent4>
      <a:accent5>
        <a:srgbClr val="B1B1B1"/>
      </a:accent5>
      <a:accent6>
        <a:srgbClr val="E1495C"/>
      </a:accent6>
      <a:hlink>
        <a:srgbClr val="999999"/>
      </a:hlink>
      <a:folHlink>
        <a:srgbClr val="840615"/>
      </a:folHlink>
    </a:clrScheme>
    <a:fontScheme name="OU witte achtergro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 witte achtergrond 1">
        <a:dk1>
          <a:srgbClr val="000000"/>
        </a:dk1>
        <a:lt1>
          <a:srgbClr val="FFFFFF"/>
        </a:lt1>
        <a:dk2>
          <a:srgbClr val="CD0921"/>
        </a:dk2>
        <a:lt2>
          <a:srgbClr val="808080"/>
        </a:lt2>
        <a:accent1>
          <a:srgbClr val="494949"/>
        </a:accent1>
        <a:accent2>
          <a:srgbClr val="F85266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1495C"/>
        </a:accent6>
        <a:hlink>
          <a:srgbClr val="999999"/>
        </a:hlink>
        <a:folHlink>
          <a:srgbClr val="8406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U witte achtergrond">
  <a:themeElements>
    <a:clrScheme name="OU witte achtergrond 1">
      <a:dk1>
        <a:srgbClr val="000000"/>
      </a:dk1>
      <a:lt1>
        <a:srgbClr val="FFFFFF"/>
      </a:lt1>
      <a:dk2>
        <a:srgbClr val="CD0921"/>
      </a:dk2>
      <a:lt2>
        <a:srgbClr val="808080"/>
      </a:lt2>
      <a:accent1>
        <a:srgbClr val="494949"/>
      </a:accent1>
      <a:accent2>
        <a:srgbClr val="F85266"/>
      </a:accent2>
      <a:accent3>
        <a:srgbClr val="FFFFFF"/>
      </a:accent3>
      <a:accent4>
        <a:srgbClr val="000000"/>
      </a:accent4>
      <a:accent5>
        <a:srgbClr val="B1B1B1"/>
      </a:accent5>
      <a:accent6>
        <a:srgbClr val="E1495C"/>
      </a:accent6>
      <a:hlink>
        <a:srgbClr val="999999"/>
      </a:hlink>
      <a:folHlink>
        <a:srgbClr val="840615"/>
      </a:folHlink>
    </a:clrScheme>
    <a:fontScheme name="OU witte achtergro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 witte achtergrond 1">
        <a:dk1>
          <a:srgbClr val="000000"/>
        </a:dk1>
        <a:lt1>
          <a:srgbClr val="FFFFFF"/>
        </a:lt1>
        <a:dk2>
          <a:srgbClr val="CD0921"/>
        </a:dk2>
        <a:lt2>
          <a:srgbClr val="808080"/>
        </a:lt2>
        <a:accent1>
          <a:srgbClr val="494949"/>
        </a:accent1>
        <a:accent2>
          <a:srgbClr val="F85266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1495C"/>
        </a:accent6>
        <a:hlink>
          <a:srgbClr val="999999"/>
        </a:hlink>
        <a:folHlink>
          <a:srgbClr val="8406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Lausanne</Template>
  <TotalTime>19353</TotalTime>
  <Words>870</Words>
  <Application>Microsoft Office PowerPoint</Application>
  <PresentationFormat>Diavoorstelling (4:3)</PresentationFormat>
  <Paragraphs>166</Paragraphs>
  <Slides>21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1_OU witte achtergrond</vt:lpstr>
      <vt:lpstr>OU witte achtergrond</vt:lpstr>
      <vt:lpstr>Aangepast ontwerp</vt:lpstr>
      <vt:lpstr>Software Development in Relation Algebra with Ampersand</vt:lpstr>
      <vt:lpstr>What characterizes Ampersand?</vt:lpstr>
      <vt:lpstr>Information Systems?</vt:lpstr>
      <vt:lpstr>PowerPoint-presentatie</vt:lpstr>
      <vt:lpstr>Rules are enforced in 4 ways</vt:lpstr>
      <vt:lpstr>Programming vs. Math notation</vt:lpstr>
      <vt:lpstr>Semantics</vt:lpstr>
      <vt:lpstr>Argument Assistance</vt:lpstr>
      <vt:lpstr>Programming “in the small”</vt:lpstr>
      <vt:lpstr>Events that change population affect rules…</vt:lpstr>
      <vt:lpstr>Event Flow (example)</vt:lpstr>
      <vt:lpstr>PowerPoint-presentatie</vt:lpstr>
      <vt:lpstr>Example:  signal phrase update</vt:lpstr>
      <vt:lpstr>PowerPoint-presentatie</vt:lpstr>
      <vt:lpstr>Event Flow (example)</vt:lpstr>
      <vt:lpstr>Problem:</vt:lpstr>
      <vt:lpstr>Various options for satisfying:</vt:lpstr>
      <vt:lpstr>Switchboard diagram: </vt:lpstr>
      <vt:lpstr>Challenge:</vt:lpstr>
      <vt:lpstr>PowerPoint-presentatie</vt:lpstr>
      <vt:lpstr>PowerPoint-presentatie</vt:lpstr>
    </vt:vector>
  </TitlesOfParts>
  <Company>Open Universiteit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in Relation Algebra with Ampersand</dc:title>
  <dc:creator>Joosten, Stef</dc:creator>
  <cp:lastModifiedBy>Joosten, Stef</cp:lastModifiedBy>
  <cp:revision>45</cp:revision>
  <dcterms:created xsi:type="dcterms:W3CDTF">2017-05-05T08:29:51Z</dcterms:created>
  <dcterms:modified xsi:type="dcterms:W3CDTF">2017-06-13T07:52:37Z</dcterms:modified>
</cp:coreProperties>
</file>